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57" r:id="rId5"/>
    <p:sldId id="276" r:id="rId6"/>
    <p:sldId id="293" r:id="rId7"/>
    <p:sldId id="292" r:id="rId8"/>
    <p:sldId id="296" r:id="rId9"/>
    <p:sldId id="295" r:id="rId10"/>
    <p:sldId id="284" r:id="rId11"/>
    <p:sldId id="297" r:id="rId12"/>
    <p:sldId id="290" r:id="rId13"/>
    <p:sldId id="291" r:id="rId14"/>
    <p:sldId id="278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00"/>
    <a:srgbClr val="003300"/>
    <a:srgbClr val="005000"/>
    <a:srgbClr val="006600"/>
    <a:srgbClr val="DCDBC4"/>
    <a:srgbClr val="004200"/>
    <a:srgbClr val="548235"/>
    <a:srgbClr val="638C43"/>
    <a:srgbClr val="849F5F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400" autoAdjust="0"/>
  </p:normalViewPr>
  <p:slideViewPr>
    <p:cSldViewPr>
      <p:cViewPr varScale="1">
        <p:scale>
          <a:sx n="91" d="100"/>
          <a:sy n="91" d="100"/>
        </p:scale>
        <p:origin x="2184" y="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618E-D7DB-41F5-AB4F-50211B765AC7}" type="datetimeFigureOut">
              <a:rPr lang="zh-CN" altLang="en-US" smtClean="0"/>
              <a:t>2018/4/17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1BAB-2095-4463-90E6-0A68201736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leolztang@gmail.com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a: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Spring boot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的入口程序为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SpringApplication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，之后将会进行一系列的初始化工作，主要包括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容器的初始化（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的自动发现和装配）、内置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容器的初始化（使用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context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收集到的配置设置、启动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容器）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web MVC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SpringApplication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初始化的细节太多，建议有一定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基础再阅读源代码。以下博客对流程描述比较模糊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http://blog.csdn.net/hengyunabc/article/details/50120001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http://www.cnblogs.com/xinzhao/p/5551828.html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更多关于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的入门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可以参考：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https://github.com/spring-projects/spring-boot/tree/master/spring-boot-samples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https://spring.io/guides/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2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1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https://docs.oracle.com/javaee/7/tutorial/servlets001.htm#BNAFE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JavaEE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https://docs.oracle.com/javaee/7/tutorial/index.html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 :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https://docs.oracle.com/javaee/7/tutorial/servlets001.htm#BNAFE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9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3.0 spec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http://download.oracle.com/otn-pub/jcp/servlet-3.0-fr-oth-JSpec/servlet-3_0-final-spec.pdf</a:t>
            </a: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27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47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：用户发送请求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：容器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web.xml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mapping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找到该请求的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类，通常，在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web.xml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定义了很多自己实现的业务相关的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、：资源控制器通过业务逻辑获取模型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将请求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指向的地址解析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页面（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实际是一个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，此步骤有点类似步骤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返回响应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JSP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http://docs.oracle.com/javaee/6/tutorial/doc/bnafe.html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http://blog.csdn.net/kaixinbingju/article/details/9409927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31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 :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https://docs.oracle.com/javaee/7/tutorial/servlets001.htm#BNAFE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512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：用户的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请求和响应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：容器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web.xml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mapping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找到该请求的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类，通常只有一个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Servlet-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DispacherServlet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：前端控制器转发请求到相应资源控制器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：资源控制器通过业务逻辑获取模型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：资源控制器将模型封装到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ModelAndView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并返回到前端控制器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ViewResolver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解析视图，并将数据渲染到视图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返回响应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更多细节：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jinnianshilongnian.iteye.com/blog/1594806</a:t>
            </a:r>
          </a:p>
          <a:p>
            <a:pPr latinLnBrk="1"/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http://spring.cndocs.ml/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77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56263"/>
            <a:ext cx="1855118" cy="35369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019417"/>
            <a:ext cx="9279802" cy="412408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16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4255"/>
            <a:ext cx="1855118" cy="497706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39502"/>
            <a:ext cx="1781919" cy="360040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29" y="392267"/>
            <a:ext cx="1423070" cy="281682"/>
          </a:xfrm>
        </p:spPr>
        <p:txBody>
          <a:bodyPr/>
          <a:lstStyle/>
          <a:p>
            <a:r>
              <a:rPr lang="zh-CN" altLang="en-US" dirty="0" smtClean="0"/>
              <a:t>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2018/4/17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06994" y="-86716"/>
            <a:ext cx="8097454" cy="533249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005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94561" y="1262263"/>
            <a:ext cx="4527641" cy="1609654"/>
            <a:chOff x="1094561" y="1262264"/>
            <a:chExt cx="4029697" cy="1000465"/>
          </a:xfrm>
        </p:grpSpPr>
        <p:sp>
          <p:nvSpPr>
            <p:cNvPr id="6" name="文本框 5"/>
            <p:cNvSpPr txBox="1"/>
            <p:nvPr/>
          </p:nvSpPr>
          <p:spPr>
            <a:xfrm>
              <a:off x="1094561" y="1262264"/>
              <a:ext cx="4029697" cy="4782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4400" b="1" spc="-150" dirty="0" smtClean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Java Web</a:t>
              </a:r>
              <a:r>
                <a:rPr lang="zh-CN" altLang="en-US" sz="4400" b="1" spc="-150" dirty="0" smtClean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开发基础</a:t>
              </a:r>
              <a:endParaRPr lang="zh-CN" altLang="en-US" sz="4400" b="1" spc="-150" dirty="0">
                <a:ln>
                  <a:solidFill>
                    <a:srgbClr val="70AD47">
                      <a:lumMod val="75000"/>
                      <a:alpha val="85000"/>
                    </a:srgbClr>
                  </a:solidFill>
                </a:ln>
                <a:solidFill>
                  <a:srgbClr val="005000"/>
                </a:solidFill>
                <a:latin typeface="+mj-lt"/>
                <a:ea typeface="Adobe 楷体 Std R" panose="02020400000000000000" pitchFamily="18" charset="-122"/>
              </a:endParaRPr>
            </a:p>
          </p:txBody>
        </p:sp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 flipH="1">
              <a:off x="1177389" y="1899268"/>
              <a:ext cx="3845319" cy="363461"/>
            </a:xfrm>
            <a:prstGeom prst="rect">
              <a:avLst/>
            </a:prstGeom>
            <a:noFill/>
            <a:effectLst/>
            <a:extLst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en-US" altLang="zh-CN" sz="3200" dirty="0" smtClean="0">
                  <a:solidFill>
                    <a:srgbClr val="005000"/>
                  </a:solidFill>
                  <a:ea typeface="Adobe 楷体 Std R" panose="02020400000000000000" pitchFamily="18" charset="-122"/>
                </a:rPr>
                <a:t>Spring Web MVC</a:t>
              </a:r>
              <a:endParaRPr lang="zh-CN" altLang="en-US" sz="3200" dirty="0">
                <a:solidFill>
                  <a:srgbClr val="005000"/>
                </a:solidFill>
                <a:ea typeface="Adobe 楷体 Std R" panose="02020400000000000000" pitchFamily="18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256856" y="3683104"/>
            <a:ext cx="2132647" cy="3042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200" dirty="0">
                <a:solidFill>
                  <a:srgbClr val="005000"/>
                </a:solidFill>
                <a:ea typeface="Adobe 楷体 Std R" panose="02020400000000000000" pitchFamily="18" charset="-122"/>
              </a:rPr>
              <a:t>华</a:t>
            </a:r>
            <a:r>
              <a:rPr lang="zh-CN" altLang="en-US" sz="1200" dirty="0" smtClean="0">
                <a:solidFill>
                  <a:srgbClr val="005000"/>
                </a:solidFill>
                <a:ea typeface="Adobe 楷体 Std R" panose="02020400000000000000" pitchFamily="18" charset="-122"/>
              </a:rPr>
              <a:t>微软件</a:t>
            </a:r>
            <a:endParaRPr lang="zh-CN" altLang="en-US" sz="1200" dirty="0">
              <a:solidFill>
                <a:srgbClr val="005000"/>
              </a:solidFill>
              <a:ea typeface="Adobe 楷体 Std R" panose="02020400000000000000" pitchFamily="18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796136" y="3712248"/>
            <a:ext cx="0" cy="1569410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2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7080932" cy="449093"/>
            <a:chOff x="299380" y="311228"/>
            <a:chExt cx="7080932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4" y="335720"/>
              <a:ext cx="65725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Web MVC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示意图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7" y="3253400"/>
            <a:ext cx="412903" cy="412903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364088" y="2273142"/>
            <a:ext cx="3240359" cy="2373423"/>
          </a:xfrm>
          <a:prstGeom prst="rect">
            <a:avLst/>
          </a:prstGeom>
          <a:noFill/>
          <a:ln>
            <a:solidFill>
              <a:srgbClr val="006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500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364087" y="2282752"/>
            <a:ext cx="1476163" cy="47451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005000"/>
                </a:solidFill>
              </a:rPr>
              <a:t>内置</a:t>
            </a:r>
            <a:r>
              <a:rPr lang="en-US" altLang="zh-CN" sz="1600" dirty="0" smtClean="0">
                <a:solidFill>
                  <a:srgbClr val="005000"/>
                </a:solidFill>
              </a:rPr>
              <a:t>Web</a:t>
            </a:r>
            <a:r>
              <a:rPr lang="zh-CN" altLang="en-US" sz="1600" dirty="0" smtClean="0">
                <a:solidFill>
                  <a:srgbClr val="005000"/>
                </a:solidFill>
              </a:rPr>
              <a:t>容器</a:t>
            </a:r>
            <a:endParaRPr lang="en-US" sz="1600" dirty="0">
              <a:solidFill>
                <a:srgbClr val="005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64087" y="3096723"/>
            <a:ext cx="978146" cy="726259"/>
          </a:xfrm>
          <a:prstGeom prst="rect">
            <a:avLst/>
          </a:prstGeom>
          <a:noFill/>
          <a:ln w="3175">
            <a:solidFill>
              <a:srgbClr val="006E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5000"/>
                </a:solidFill>
              </a:rPr>
              <a:t>C</a:t>
            </a:r>
            <a:r>
              <a:rPr lang="en-US" altLang="zh-CN" sz="1600" dirty="0" smtClean="0">
                <a:solidFill>
                  <a:srgbClr val="005000"/>
                </a:solidFill>
              </a:rPr>
              <a:t>ontext</a:t>
            </a:r>
          </a:p>
          <a:p>
            <a:pPr algn="ctr"/>
            <a:r>
              <a:rPr lang="en-US" altLang="zh-CN" sz="1600" dirty="0" smtClean="0">
                <a:solidFill>
                  <a:srgbClr val="005000"/>
                </a:solidFill>
              </a:rPr>
              <a:t>Servlet Mapping</a:t>
            </a:r>
            <a:endParaRPr lang="en-US" sz="1600" dirty="0">
              <a:solidFill>
                <a:srgbClr val="005000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77585" y="3096723"/>
            <a:ext cx="360040" cy="258798"/>
          </a:xfrm>
          <a:prstGeom prst="ellipse">
            <a:avLst/>
          </a:prstGeom>
          <a:noFill/>
          <a:ln>
            <a:solidFill>
              <a:srgbClr val="006E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6E00"/>
                </a:solidFill>
              </a:rPr>
              <a:t>0</a:t>
            </a:r>
          </a:p>
        </p:txBody>
      </p:sp>
      <p:sp>
        <p:nvSpPr>
          <p:cNvPr id="39" name="矩形 38"/>
          <p:cNvSpPr/>
          <p:nvPr/>
        </p:nvSpPr>
        <p:spPr>
          <a:xfrm>
            <a:off x="2699792" y="1275606"/>
            <a:ext cx="5976664" cy="3456384"/>
          </a:xfrm>
          <a:prstGeom prst="rect">
            <a:avLst/>
          </a:prstGeom>
          <a:noFill/>
          <a:ln>
            <a:solidFill>
              <a:srgbClr val="006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5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99792" y="1275606"/>
            <a:ext cx="3168352" cy="47451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rgbClr val="005000"/>
                </a:solidFill>
              </a:rPr>
              <a:t>Spring Web Application Context</a:t>
            </a:r>
          </a:p>
        </p:txBody>
      </p:sp>
      <p:sp>
        <p:nvSpPr>
          <p:cNvPr id="41" name="矩形 40"/>
          <p:cNvSpPr/>
          <p:nvPr/>
        </p:nvSpPr>
        <p:spPr>
          <a:xfrm>
            <a:off x="2915775" y="1750121"/>
            <a:ext cx="1656225" cy="1253677"/>
          </a:xfrm>
          <a:prstGeom prst="rect">
            <a:avLst/>
          </a:prstGeom>
          <a:noFill/>
          <a:ln w="3175">
            <a:solidFill>
              <a:srgbClr val="006E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005000"/>
                </a:solidFill>
              </a:rPr>
              <a:t>SpringApplication</a:t>
            </a:r>
            <a:r>
              <a:rPr lang="zh-CN" altLang="en-US" sz="1600" dirty="0" smtClean="0">
                <a:solidFill>
                  <a:srgbClr val="005000"/>
                </a:solidFill>
              </a:rPr>
              <a:t>对</a:t>
            </a:r>
            <a:r>
              <a:rPr lang="en-US" altLang="zh-CN" sz="1600" dirty="0" smtClean="0">
                <a:solidFill>
                  <a:srgbClr val="005000"/>
                </a:solidFill>
              </a:rPr>
              <a:t>spring</a:t>
            </a:r>
            <a:r>
              <a:rPr lang="zh-CN" altLang="en-US" sz="1600" dirty="0" smtClean="0">
                <a:solidFill>
                  <a:srgbClr val="005000"/>
                </a:solidFill>
              </a:rPr>
              <a:t>容器的初始化</a:t>
            </a:r>
            <a:endParaRPr lang="en-US" sz="1600" dirty="0">
              <a:solidFill>
                <a:srgbClr val="005000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4572000" y="2499743"/>
            <a:ext cx="792087" cy="216024"/>
          </a:xfrm>
          <a:prstGeom prst="rightArrow">
            <a:avLst/>
          </a:prstGeom>
          <a:noFill/>
          <a:ln>
            <a:solidFill>
              <a:srgbClr val="00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椭圆 41"/>
          <p:cNvSpPr/>
          <p:nvPr/>
        </p:nvSpPr>
        <p:spPr>
          <a:xfrm>
            <a:off x="4785130" y="2240945"/>
            <a:ext cx="360040" cy="258798"/>
          </a:xfrm>
          <a:prstGeom prst="ellipse">
            <a:avLst/>
          </a:prstGeom>
          <a:noFill/>
          <a:ln>
            <a:solidFill>
              <a:srgbClr val="006E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6E00"/>
                </a:solidFill>
              </a:rPr>
              <a:t>a</a:t>
            </a:r>
            <a:endParaRPr lang="en-US" sz="1600" dirty="0">
              <a:solidFill>
                <a:srgbClr val="006E00"/>
              </a:solidFill>
            </a:endParaRPr>
          </a:p>
        </p:txBody>
      </p:sp>
      <p:cxnSp>
        <p:nvCxnSpPr>
          <p:cNvPr id="43" name="直接箭头连接符 42"/>
          <p:cNvCxnSpPr>
            <a:stCxn id="26" idx="3"/>
            <a:endCxn id="35" idx="1"/>
          </p:cNvCxnSpPr>
          <p:nvPr/>
        </p:nvCxnSpPr>
        <p:spPr>
          <a:xfrm>
            <a:off x="1131900" y="3459852"/>
            <a:ext cx="4232188" cy="2"/>
          </a:xfrm>
          <a:prstGeom prst="straightConnector1">
            <a:avLst/>
          </a:prstGeom>
          <a:ln>
            <a:solidFill>
              <a:srgbClr val="006E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984267" y="3027803"/>
            <a:ext cx="1428604" cy="864096"/>
          </a:xfrm>
          <a:prstGeom prst="rect">
            <a:avLst/>
          </a:prstGeom>
          <a:solidFill>
            <a:schemeClr val="bg1"/>
          </a:solidFill>
          <a:ln>
            <a:solidFill>
              <a:srgbClr val="00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005000"/>
                </a:solidFill>
              </a:rPr>
              <a:t>同</a:t>
            </a:r>
            <a:r>
              <a:rPr lang="en-US" altLang="zh-CN" sz="1600" dirty="0" smtClean="0">
                <a:solidFill>
                  <a:srgbClr val="005000"/>
                </a:solidFill>
              </a:rPr>
              <a:t>Spring MVC</a:t>
            </a:r>
            <a:r>
              <a:rPr lang="zh-CN" altLang="en-US" sz="1600" dirty="0" smtClean="0">
                <a:solidFill>
                  <a:srgbClr val="005000"/>
                </a:solidFill>
              </a:rPr>
              <a:t>步骤</a:t>
            </a:r>
            <a:r>
              <a:rPr lang="en-US" altLang="zh-CN" sz="1600" dirty="0" smtClean="0">
                <a:solidFill>
                  <a:srgbClr val="005000"/>
                </a:solidFill>
              </a:rPr>
              <a:t>1-8</a:t>
            </a:r>
            <a:endParaRPr lang="en-US" sz="1600" dirty="0">
              <a:solidFill>
                <a:srgbClr val="005000"/>
              </a:solidFill>
            </a:endParaRPr>
          </a:p>
        </p:txBody>
      </p:sp>
      <p:cxnSp>
        <p:nvCxnSpPr>
          <p:cNvPr id="49" name="直接箭头连接符 48"/>
          <p:cNvCxnSpPr>
            <a:stCxn id="37" idx="3"/>
            <a:endCxn id="47" idx="1"/>
          </p:cNvCxnSpPr>
          <p:nvPr/>
        </p:nvCxnSpPr>
        <p:spPr>
          <a:xfrm flipV="1">
            <a:off x="6342233" y="3459851"/>
            <a:ext cx="642034" cy="2"/>
          </a:xfrm>
          <a:prstGeom prst="straightConnector1">
            <a:avLst/>
          </a:prstGeom>
          <a:ln>
            <a:solidFill>
              <a:srgbClr val="006E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7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3888" y="2139702"/>
            <a:ext cx="3024335" cy="762000"/>
            <a:chOff x="3563888" y="2139702"/>
            <a:chExt cx="3024335" cy="762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139702"/>
              <a:ext cx="762000" cy="76200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572000" y="2259092"/>
              <a:ext cx="2016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800" spc="110" dirty="0" smtClean="0">
                  <a:solidFill>
                    <a:srgbClr val="70AD47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2800" spc="11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25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41255" y="2579152"/>
            <a:ext cx="3250506" cy="1297013"/>
            <a:chOff x="6075101" y="2593688"/>
            <a:chExt cx="3250506" cy="1297013"/>
          </a:xfrm>
        </p:grpSpPr>
        <p:sp>
          <p:nvSpPr>
            <p:cNvPr id="6" name="矩形 5"/>
            <p:cNvSpPr/>
            <p:nvPr/>
          </p:nvSpPr>
          <p:spPr>
            <a:xfrm>
              <a:off x="6075101" y="2593688"/>
              <a:ext cx="3250506" cy="1297013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100">
                <a:solidFill>
                  <a:srgbClr val="005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50880" y="2928030"/>
              <a:ext cx="149894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3000509000000000000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685800"/>
              <a:r>
                <a:rPr lang="en-US" altLang="zh-CN" sz="2000" b="0" spc="39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Agenda</a:t>
              </a:r>
              <a:endParaRPr lang="zh-CN" altLang="en-US" sz="2000" b="0" spc="39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07" y="1678534"/>
            <a:ext cx="762000" cy="762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42644" y="2729829"/>
            <a:ext cx="3581666" cy="338554"/>
            <a:chOff x="1710413" y="3198355"/>
            <a:chExt cx="3581666" cy="338554"/>
          </a:xfrm>
        </p:grpSpPr>
        <p:sp>
          <p:nvSpPr>
            <p:cNvPr id="75" name="文本框 74"/>
            <p:cNvSpPr txBox="1"/>
            <p:nvPr/>
          </p:nvSpPr>
          <p:spPr>
            <a:xfrm>
              <a:off x="2112810" y="3198355"/>
              <a:ext cx="3179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Web MVC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413" y="3224757"/>
              <a:ext cx="285750" cy="28575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93414" y="0"/>
            <a:ext cx="5115208" cy="5143500"/>
            <a:chOff x="493414" y="0"/>
            <a:chExt cx="5115208" cy="5143500"/>
          </a:xfrm>
        </p:grpSpPr>
        <p:sp>
          <p:nvSpPr>
            <p:cNvPr id="20" name="矩形 19"/>
            <p:cNvSpPr/>
            <p:nvPr/>
          </p:nvSpPr>
          <p:spPr>
            <a:xfrm>
              <a:off x="493414" y="0"/>
              <a:ext cx="5115208" cy="5143500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 dirty="0">
                <a:solidFill>
                  <a:srgbClr val="005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45041" y="2054846"/>
              <a:ext cx="37553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EE Servlet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6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服务端</a:t>
              </a:r>
              <a:endPara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650" y="2079104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9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4776676" cy="449093"/>
            <a:chOff x="299380" y="311228"/>
            <a:chExt cx="4776676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4268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EE &amp; Servlet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4" name="组合 3"/>
          <p:cNvGrpSpPr/>
          <p:nvPr/>
        </p:nvGrpSpPr>
        <p:grpSpPr>
          <a:xfrm>
            <a:off x="1115616" y="1203598"/>
            <a:ext cx="2448272" cy="3528392"/>
            <a:chOff x="1115616" y="1203598"/>
            <a:chExt cx="2448272" cy="3528392"/>
          </a:xfrm>
        </p:grpSpPr>
        <p:sp>
          <p:nvSpPr>
            <p:cNvPr id="31" name="矩形 30"/>
            <p:cNvSpPr/>
            <p:nvPr/>
          </p:nvSpPr>
          <p:spPr>
            <a:xfrm>
              <a:off x="1115616" y="1203598"/>
              <a:ext cx="2448272" cy="3528392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994695" y="2756696"/>
              <a:ext cx="690114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EJB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177689" y="1212652"/>
              <a:ext cx="2016224" cy="29893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Java EE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814675" y="3713969"/>
              <a:ext cx="1050154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V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alidation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90620" y="1571711"/>
              <a:ext cx="2069320" cy="5216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005000"/>
                  </a:solidFill>
                </a:rPr>
                <a:t>W</a:t>
              </a:r>
              <a:r>
                <a:rPr lang="en-US" altLang="zh-CN" sz="1600" b="1" dirty="0" smtClean="0">
                  <a:solidFill>
                    <a:srgbClr val="005000"/>
                  </a:solidFill>
                </a:rPr>
                <a:t>eb Tire</a:t>
              </a:r>
            </a:p>
            <a:p>
              <a:pPr algn="ctr"/>
              <a:r>
                <a:rPr lang="zh-CN" altLang="en-US" sz="1200" b="1" dirty="0" smtClean="0">
                  <a:solidFill>
                    <a:srgbClr val="005000"/>
                  </a:solidFill>
                </a:rPr>
                <a:t>（</a:t>
              </a:r>
              <a:r>
                <a:rPr lang="en-US" altLang="zh-CN" sz="1200" b="1" dirty="0" smtClean="0">
                  <a:solidFill>
                    <a:srgbClr val="005000"/>
                  </a:solidFill>
                </a:rPr>
                <a:t>servlet</a:t>
              </a:r>
              <a:r>
                <a:rPr lang="zh-CN" altLang="en-US" sz="1200" b="1" dirty="0" smtClean="0">
                  <a:solidFill>
                    <a:srgbClr val="005000"/>
                  </a:solidFill>
                </a:rPr>
                <a:t>、</a:t>
              </a:r>
              <a:r>
                <a:rPr lang="en-US" altLang="zh-CN" sz="1200" b="1" dirty="0" err="1" smtClean="0">
                  <a:solidFill>
                    <a:srgbClr val="005000"/>
                  </a:solidFill>
                </a:rPr>
                <a:t>jsp</a:t>
              </a:r>
              <a:r>
                <a:rPr lang="zh-CN" altLang="en-US" sz="1200" b="1" dirty="0" smtClean="0">
                  <a:solidFill>
                    <a:srgbClr val="005000"/>
                  </a:solidFill>
                </a:rPr>
                <a:t>、</a:t>
              </a:r>
              <a:r>
                <a:rPr lang="en-US" altLang="zh-CN" sz="1200" b="1" dirty="0" err="1" smtClean="0">
                  <a:solidFill>
                    <a:srgbClr val="005000"/>
                  </a:solidFill>
                </a:rPr>
                <a:t>webservice</a:t>
              </a:r>
              <a:r>
                <a:rPr lang="zh-CN" altLang="en-US" sz="1200" b="1" dirty="0" smtClean="0">
                  <a:solidFill>
                    <a:srgbClr val="005000"/>
                  </a:solidFill>
                </a:rPr>
                <a:t>）</a:t>
              </a:r>
              <a:endParaRPr lang="en-US" sz="1200" b="1" dirty="0">
                <a:solidFill>
                  <a:srgbClr val="005000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994695" y="2263406"/>
              <a:ext cx="690114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JNDI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886683" y="4269662"/>
              <a:ext cx="906138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S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ecurity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994695" y="3221454"/>
              <a:ext cx="690114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JPA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236296" y="2426570"/>
            <a:ext cx="1080120" cy="859851"/>
            <a:chOff x="4644008" y="2079477"/>
            <a:chExt cx="1080120" cy="859851"/>
          </a:xfrm>
        </p:grpSpPr>
        <p:sp>
          <p:nvSpPr>
            <p:cNvPr id="34" name="矩形 33"/>
            <p:cNvSpPr/>
            <p:nvPr/>
          </p:nvSpPr>
          <p:spPr>
            <a:xfrm>
              <a:off x="4644008" y="2079477"/>
              <a:ext cx="1080120" cy="859851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644008" y="2079477"/>
              <a:ext cx="828092" cy="29893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Java SE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815279" y="2521331"/>
              <a:ext cx="690114" cy="266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JRE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</p:grpSp>
      <p:cxnSp>
        <p:nvCxnSpPr>
          <p:cNvPr id="9" name="直接箭头连接符 8"/>
          <p:cNvCxnSpPr>
            <a:stCxn id="59" idx="1"/>
            <a:endCxn id="37" idx="3"/>
          </p:cNvCxnSpPr>
          <p:nvPr/>
        </p:nvCxnSpPr>
        <p:spPr>
          <a:xfrm flipH="1">
            <a:off x="3359940" y="1832521"/>
            <a:ext cx="1365615" cy="1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7" idx="1"/>
            <a:endCxn id="32" idx="3"/>
          </p:cNvCxnSpPr>
          <p:nvPr/>
        </p:nvCxnSpPr>
        <p:spPr>
          <a:xfrm flipH="1">
            <a:off x="2684809" y="2518789"/>
            <a:ext cx="2040746" cy="371010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9" idx="1"/>
            <a:endCxn id="43" idx="3"/>
          </p:cNvCxnSpPr>
          <p:nvPr/>
        </p:nvCxnSpPr>
        <p:spPr>
          <a:xfrm flipH="1">
            <a:off x="2684809" y="1832521"/>
            <a:ext cx="2040746" cy="563988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77" idx="3"/>
            <a:endCxn id="34" idx="1"/>
          </p:cNvCxnSpPr>
          <p:nvPr/>
        </p:nvCxnSpPr>
        <p:spPr>
          <a:xfrm>
            <a:off x="6329842" y="2085697"/>
            <a:ext cx="906454" cy="770799"/>
          </a:xfrm>
          <a:prstGeom prst="straightConnector1">
            <a:avLst/>
          </a:prstGeom>
          <a:ln>
            <a:solidFill>
              <a:srgbClr val="006E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86" idx="3"/>
            <a:endCxn id="34" idx="1"/>
          </p:cNvCxnSpPr>
          <p:nvPr/>
        </p:nvCxnSpPr>
        <p:spPr>
          <a:xfrm flipV="1">
            <a:off x="6329840" y="2856496"/>
            <a:ext cx="906456" cy="1093849"/>
          </a:xfrm>
          <a:prstGeom prst="straightConnector1">
            <a:avLst/>
          </a:prstGeom>
          <a:ln>
            <a:solidFill>
              <a:srgbClr val="006E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>
            <a:off x="4313618" y="1203599"/>
            <a:ext cx="2016224" cy="1764196"/>
            <a:chOff x="4313618" y="1203599"/>
            <a:chExt cx="2016224" cy="1764196"/>
          </a:xfrm>
        </p:grpSpPr>
        <p:sp>
          <p:nvSpPr>
            <p:cNvPr id="59" name="矩形 58"/>
            <p:cNvSpPr/>
            <p:nvPr/>
          </p:nvSpPr>
          <p:spPr>
            <a:xfrm>
              <a:off x="4725555" y="1670695"/>
              <a:ext cx="1318269" cy="32365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5000"/>
                  </a:solidFill>
                </a:rPr>
                <a:t>T</a:t>
              </a:r>
              <a:r>
                <a:rPr lang="en-US" altLang="zh-CN" sz="1200" b="1" dirty="0" smtClean="0">
                  <a:solidFill>
                    <a:srgbClr val="005000"/>
                  </a:solidFill>
                </a:rPr>
                <a:t>omcat</a:t>
              </a:r>
              <a:r>
                <a:rPr lang="zh-CN" altLang="en-US" sz="1200" b="1" dirty="0" smtClean="0">
                  <a:solidFill>
                    <a:srgbClr val="005000"/>
                  </a:solidFill>
                </a:rPr>
                <a:t>、</a:t>
              </a:r>
              <a:r>
                <a:rPr lang="en-US" sz="1200" b="1" dirty="0" smtClean="0">
                  <a:solidFill>
                    <a:srgbClr val="005000"/>
                  </a:solidFill>
                </a:rPr>
                <a:t>J</a:t>
              </a:r>
              <a:r>
                <a:rPr lang="en-US" altLang="zh-CN" sz="1200" b="1" dirty="0" smtClean="0">
                  <a:solidFill>
                    <a:srgbClr val="005000"/>
                  </a:solidFill>
                </a:rPr>
                <a:t>etty</a:t>
              </a:r>
              <a:endParaRPr lang="en-US" sz="1200" b="1" dirty="0">
                <a:solidFill>
                  <a:srgbClr val="005000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725555" y="2363389"/>
              <a:ext cx="1318269" cy="3107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rgbClr val="005000"/>
                  </a:solidFill>
                </a:rPr>
                <a:t>WAS</a:t>
              </a:r>
              <a:r>
                <a:rPr lang="zh-CN" altLang="en-US" sz="1200" dirty="0">
                  <a:solidFill>
                    <a:srgbClr val="005000"/>
                  </a:solidFill>
                </a:rPr>
                <a:t>、</a:t>
              </a:r>
              <a:r>
                <a:rPr lang="en-US" sz="1200" dirty="0" err="1" smtClean="0">
                  <a:solidFill>
                    <a:srgbClr val="005000"/>
                  </a:solidFill>
                </a:rPr>
                <a:t>JBo</a:t>
              </a:r>
              <a:r>
                <a:rPr lang="en-US" altLang="zh-CN" sz="1200" dirty="0" err="1" smtClean="0">
                  <a:solidFill>
                    <a:srgbClr val="005000"/>
                  </a:solidFill>
                </a:rPr>
                <a:t>s</a:t>
              </a:r>
              <a:r>
                <a:rPr lang="en-US" sz="1200" dirty="0" err="1" smtClean="0">
                  <a:solidFill>
                    <a:srgbClr val="005000"/>
                  </a:solidFill>
                </a:rPr>
                <a:t>s</a:t>
              </a:r>
              <a:endParaRPr lang="en-US" sz="1200" dirty="0">
                <a:solidFill>
                  <a:srgbClr val="005000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313618" y="1203599"/>
              <a:ext cx="2016224" cy="1764196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313618" y="1207233"/>
              <a:ext cx="2016224" cy="29893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Application Server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313616" y="3168699"/>
            <a:ext cx="2016224" cy="1563291"/>
            <a:chOff x="4313616" y="3168699"/>
            <a:chExt cx="2016224" cy="1563291"/>
          </a:xfrm>
        </p:grpSpPr>
        <p:sp>
          <p:nvSpPr>
            <p:cNvPr id="86" name="矩形 85"/>
            <p:cNvSpPr/>
            <p:nvPr/>
          </p:nvSpPr>
          <p:spPr>
            <a:xfrm>
              <a:off x="4313616" y="3168699"/>
              <a:ext cx="2016224" cy="1563291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4313616" y="3200079"/>
              <a:ext cx="2016224" cy="29893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APIs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4626948" y="3568115"/>
              <a:ext cx="1515484" cy="2972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5000"/>
                  </a:solidFill>
                </a:rPr>
                <a:t>Hibernate</a:t>
              </a:r>
              <a:r>
                <a:rPr lang="zh-CN" altLang="en-US" sz="1200" dirty="0" smtClean="0">
                  <a:solidFill>
                    <a:srgbClr val="005000"/>
                  </a:solidFill>
                </a:rPr>
                <a:t>、</a:t>
              </a:r>
              <a:r>
                <a:rPr lang="en-US" sz="1200" dirty="0" err="1" smtClean="0">
                  <a:solidFill>
                    <a:srgbClr val="005000"/>
                  </a:solidFill>
                </a:rPr>
                <a:t>OpenJPA</a:t>
              </a:r>
              <a:endParaRPr lang="en-US" sz="1200" dirty="0">
                <a:solidFill>
                  <a:srgbClr val="005000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626948" y="4105533"/>
              <a:ext cx="1515484" cy="29723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5000"/>
                  </a:solidFill>
                </a:rPr>
                <a:t>Hibernate</a:t>
              </a:r>
              <a:r>
                <a:rPr lang="en-US" altLang="zh-CN" sz="1200" dirty="0" smtClean="0">
                  <a:solidFill>
                    <a:srgbClr val="005000"/>
                  </a:solidFill>
                </a:rPr>
                <a:t> Validation</a:t>
              </a:r>
              <a:endParaRPr lang="en-US" sz="1200" dirty="0">
                <a:solidFill>
                  <a:srgbClr val="005000"/>
                </a:solidFill>
              </a:endParaRPr>
            </a:p>
          </p:txBody>
        </p:sp>
      </p:grpSp>
      <p:cxnSp>
        <p:nvCxnSpPr>
          <p:cNvPr id="93" name="直接箭头连接符 92"/>
          <p:cNvCxnSpPr>
            <a:stCxn id="88" idx="1"/>
            <a:endCxn id="45" idx="3"/>
          </p:cNvCxnSpPr>
          <p:nvPr/>
        </p:nvCxnSpPr>
        <p:spPr>
          <a:xfrm flipH="1" flipV="1">
            <a:off x="2684809" y="3354557"/>
            <a:ext cx="1942139" cy="362174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/>
          <p:cNvCxnSpPr>
            <a:stCxn id="89" idx="1"/>
            <a:endCxn id="35" idx="3"/>
          </p:cNvCxnSpPr>
          <p:nvPr/>
        </p:nvCxnSpPr>
        <p:spPr>
          <a:xfrm flipH="1" flipV="1">
            <a:off x="2864829" y="3847072"/>
            <a:ext cx="1762119" cy="407077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4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3840502" cy="449093"/>
            <a:chOff x="299380" y="311228"/>
            <a:chExt cx="3840502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8" name="文本框 17"/>
          <p:cNvSpPr txBox="1"/>
          <p:nvPr/>
        </p:nvSpPr>
        <p:spPr>
          <a:xfrm>
            <a:off x="807715" y="1059582"/>
            <a:ext cx="700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编写的交互式服务端应用程序。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理论上可以支持任何请求方式。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通常被用于开发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应用程序，这就是</a:t>
            </a:r>
            <a:r>
              <a:rPr lang="en-US" altLang="zh-CN" sz="14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HttpServlet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javax.servlet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spc="90" dirty="0" err="1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java.servlet.http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444577"/>
            <a:ext cx="3295238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3840502" cy="449093"/>
            <a:chOff x="299380" y="311228"/>
            <a:chExt cx="3840502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0" name="文本框 9"/>
          <p:cNvSpPr txBox="1"/>
          <p:nvPr/>
        </p:nvSpPr>
        <p:spPr>
          <a:xfrm>
            <a:off x="807715" y="1059582"/>
            <a:ext cx="700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容器的主要任务是管理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生命周期，常用的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容器有：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jetty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等（不仅是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容器，也是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容器）。 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容器必须按照</a:t>
            </a:r>
            <a:r>
              <a:rPr lang="en-US" altLang="zh-CN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en-US" sz="1400" spc="90" dirty="0" smtClean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规范实现。</a:t>
            </a:r>
            <a:endParaRPr lang="en-US" altLang="zh-CN" sz="1400" spc="90" dirty="0" smtClean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30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3840502" cy="449093"/>
            <a:chOff x="299380" y="311228"/>
            <a:chExt cx="3840502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21" y="987574"/>
            <a:ext cx="3088174" cy="38914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280" y="1567084"/>
            <a:ext cx="4123809" cy="590476"/>
          </a:xfrm>
          <a:prstGeom prst="rect">
            <a:avLst/>
          </a:prstGeom>
        </p:spPr>
      </p:pic>
      <p:cxnSp>
        <p:nvCxnSpPr>
          <p:cNvPr id="17" name="直接箭头连接符 16"/>
          <p:cNvCxnSpPr>
            <a:stCxn id="8" idx="1"/>
          </p:cNvCxnSpPr>
          <p:nvPr/>
        </p:nvCxnSpPr>
        <p:spPr>
          <a:xfrm flipH="1">
            <a:off x="3923928" y="1862322"/>
            <a:ext cx="607352" cy="465736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716016" y="2620535"/>
            <a:ext cx="4104889" cy="529884"/>
          </a:xfrm>
          <a:prstGeom prst="rect">
            <a:avLst/>
          </a:prstGeom>
          <a:solidFill>
            <a:schemeClr val="bg1"/>
          </a:solidFill>
          <a:ln>
            <a:solidFill>
              <a:srgbClr val="00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005000"/>
                </a:solidFill>
              </a:rPr>
              <a:t>项目名称</a:t>
            </a:r>
            <a:endParaRPr lang="en-US" altLang="zh-CN" sz="1600" dirty="0" smtClean="0">
              <a:solidFill>
                <a:srgbClr val="005000"/>
              </a:solidFill>
            </a:endParaRPr>
          </a:p>
          <a:p>
            <a:pPr algn="ctr"/>
            <a:r>
              <a:rPr lang="en-US" sz="1600" dirty="0" smtClean="0">
                <a:solidFill>
                  <a:srgbClr val="005000"/>
                </a:solidFill>
              </a:rPr>
              <a:t>localhost:8080/pure-servlet-0.0.1-SNAPSHOT/</a:t>
            </a:r>
            <a:endParaRPr lang="en-US" sz="1600" dirty="0">
              <a:solidFill>
                <a:srgbClr val="005000"/>
              </a:solidFill>
            </a:endParaRPr>
          </a:p>
        </p:txBody>
      </p:sp>
      <p:cxnSp>
        <p:nvCxnSpPr>
          <p:cNvPr id="58" name="直接箭头连接符 57"/>
          <p:cNvCxnSpPr>
            <a:stCxn id="50" idx="2"/>
          </p:cNvCxnSpPr>
          <p:nvPr/>
        </p:nvCxnSpPr>
        <p:spPr>
          <a:xfrm flipH="1">
            <a:off x="4860032" y="3150419"/>
            <a:ext cx="1908429" cy="272865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111480" y="4020862"/>
            <a:ext cx="2036584" cy="576064"/>
          </a:xfrm>
          <a:prstGeom prst="rect">
            <a:avLst/>
          </a:prstGeom>
          <a:noFill/>
          <a:ln>
            <a:solidFill>
              <a:srgbClr val="006E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1200" dirty="0">
                <a:solidFill>
                  <a:srgbClr val="006E00"/>
                </a:solidFill>
              </a:rPr>
              <a:t>以及</a:t>
            </a:r>
            <a:r>
              <a:rPr lang="en-US" altLang="zh-CN" sz="1200" dirty="0" smtClean="0">
                <a:solidFill>
                  <a:srgbClr val="006E00"/>
                </a:solidFill>
              </a:rPr>
              <a:t>web.xml</a:t>
            </a:r>
            <a:endParaRPr lang="en-US" sz="1200" dirty="0">
              <a:solidFill>
                <a:srgbClr val="006E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15616" y="3283964"/>
            <a:ext cx="1358182" cy="576064"/>
          </a:xfrm>
          <a:prstGeom prst="rect">
            <a:avLst/>
          </a:prstGeom>
          <a:solidFill>
            <a:schemeClr val="bg1"/>
          </a:solidFill>
          <a:ln>
            <a:solidFill>
              <a:srgbClr val="00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5000"/>
                </a:solidFill>
              </a:rPr>
              <a:t>Servlet </a:t>
            </a:r>
            <a:r>
              <a:rPr lang="zh-CN" altLang="en-US" sz="1600" dirty="0">
                <a:solidFill>
                  <a:srgbClr val="005000"/>
                </a:solidFill>
              </a:rPr>
              <a:t>规范</a:t>
            </a:r>
            <a:endParaRPr lang="en-US" sz="1600" dirty="0">
              <a:solidFill>
                <a:srgbClr val="005000"/>
              </a:solidFill>
            </a:endParaRPr>
          </a:p>
        </p:txBody>
      </p:sp>
      <p:cxnSp>
        <p:nvCxnSpPr>
          <p:cNvPr id="33" name="直接箭头连接符 32"/>
          <p:cNvCxnSpPr>
            <a:stCxn id="59" idx="2"/>
          </p:cNvCxnSpPr>
          <p:nvPr/>
        </p:nvCxnSpPr>
        <p:spPr>
          <a:xfrm>
            <a:off x="1794707" y="3860028"/>
            <a:ext cx="1316773" cy="448866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318818" y="4290605"/>
            <a:ext cx="1423614" cy="529884"/>
          </a:xfrm>
          <a:prstGeom prst="rect">
            <a:avLst/>
          </a:prstGeom>
          <a:solidFill>
            <a:schemeClr val="bg1"/>
          </a:solidFill>
          <a:ln>
            <a:solidFill>
              <a:srgbClr val="00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005000"/>
                </a:solidFill>
              </a:rPr>
              <a:t>自定义</a:t>
            </a:r>
            <a:endParaRPr lang="en-US" sz="1600" dirty="0">
              <a:solidFill>
                <a:srgbClr val="005000"/>
              </a:solidFill>
            </a:endParaRPr>
          </a:p>
        </p:txBody>
      </p:sp>
      <p:cxnSp>
        <p:nvCxnSpPr>
          <p:cNvPr id="69" name="直接箭头连接符 68"/>
          <p:cNvCxnSpPr>
            <a:stCxn id="68" idx="1"/>
          </p:cNvCxnSpPr>
          <p:nvPr/>
        </p:nvCxnSpPr>
        <p:spPr>
          <a:xfrm flipH="1">
            <a:off x="5148064" y="4555547"/>
            <a:ext cx="1170754" cy="264942"/>
          </a:xfrm>
          <a:prstGeom prst="straightConnector1">
            <a:avLst/>
          </a:prstGeom>
          <a:ln>
            <a:solidFill>
              <a:srgbClr val="006E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1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4776676" cy="449093"/>
            <a:chOff x="299380" y="311228"/>
            <a:chExt cx="4776676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42683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工作示意图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/>
          <p:cNvGrpSpPr/>
          <p:nvPr/>
        </p:nvGrpSpPr>
        <p:grpSpPr>
          <a:xfrm>
            <a:off x="899592" y="987574"/>
            <a:ext cx="7371346" cy="3963683"/>
            <a:chOff x="1449125" y="912323"/>
            <a:chExt cx="7371346" cy="3963683"/>
          </a:xfrm>
        </p:grpSpPr>
        <p:sp>
          <p:nvSpPr>
            <p:cNvPr id="38" name="矩形 37"/>
            <p:cNvSpPr/>
            <p:nvPr/>
          </p:nvSpPr>
          <p:spPr>
            <a:xfrm>
              <a:off x="6408204" y="1864085"/>
              <a:ext cx="1836204" cy="864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资源控制器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S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ervlet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88224" y="4024325"/>
              <a:ext cx="1656184" cy="547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模型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M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odel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05126" y="3124988"/>
              <a:ext cx="982419" cy="502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业务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Service</a:t>
              </a:r>
            </a:p>
          </p:txBody>
        </p:sp>
        <p:sp>
          <p:nvSpPr>
            <p:cNvPr id="41" name="下箭头 40"/>
            <p:cNvSpPr/>
            <p:nvPr/>
          </p:nvSpPr>
          <p:spPr>
            <a:xfrm>
              <a:off x="7884368" y="2728181"/>
              <a:ext cx="144016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下箭头 41"/>
            <p:cNvSpPr/>
            <p:nvPr/>
          </p:nvSpPr>
          <p:spPr>
            <a:xfrm rot="10800000">
              <a:off x="6808862" y="2728180"/>
              <a:ext cx="139402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677446" y="4016605"/>
              <a:ext cx="1101338" cy="5298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5000"/>
                  </a:solidFill>
                </a:rPr>
                <a:t>视图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JSP S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ervlet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47" name="下箭头 46"/>
            <p:cNvSpPr/>
            <p:nvPr/>
          </p:nvSpPr>
          <p:spPr>
            <a:xfrm>
              <a:off x="4506628" y="2720462"/>
              <a:ext cx="144016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下箭头 48"/>
            <p:cNvSpPr/>
            <p:nvPr/>
          </p:nvSpPr>
          <p:spPr>
            <a:xfrm rot="10800000">
              <a:off x="3778159" y="2693720"/>
              <a:ext cx="139402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下箭头 50"/>
            <p:cNvSpPr/>
            <p:nvPr/>
          </p:nvSpPr>
          <p:spPr>
            <a:xfrm rot="16200000">
              <a:off x="5468298" y="1248261"/>
              <a:ext cx="141761" cy="1765290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下箭头 51"/>
            <p:cNvSpPr/>
            <p:nvPr/>
          </p:nvSpPr>
          <p:spPr>
            <a:xfrm rot="5400000">
              <a:off x="5469385" y="1624538"/>
              <a:ext cx="129077" cy="174667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351878" y="1764861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1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8126150" y="3246853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2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412817" y="3246853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3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5359158" y="2626192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4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725695" y="3205002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5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3326774" y="3208533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6</a:t>
              </a:r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125" y="2043879"/>
              <a:ext cx="412903" cy="412903"/>
            </a:xfrm>
            <a:prstGeom prst="rect">
              <a:avLst/>
            </a:prstGeom>
          </p:spPr>
        </p:pic>
        <p:sp>
          <p:nvSpPr>
            <p:cNvPr id="62" name="矩形 61"/>
            <p:cNvSpPr/>
            <p:nvPr/>
          </p:nvSpPr>
          <p:spPr>
            <a:xfrm>
              <a:off x="2544858" y="912323"/>
              <a:ext cx="6275613" cy="3963683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2473798" y="921165"/>
              <a:ext cx="1146202" cy="474515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Web</a:t>
              </a:r>
              <a:r>
                <a:rPr lang="zh-CN" altLang="en-US" sz="1600" dirty="0" smtClean="0">
                  <a:solidFill>
                    <a:srgbClr val="005000"/>
                  </a:solidFill>
                </a:rPr>
                <a:t>容器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677446" y="1933001"/>
              <a:ext cx="978146" cy="7262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C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ontext</a:t>
              </a:r>
            </a:p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Servlet Mapping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cxnSp>
          <p:nvCxnSpPr>
            <p:cNvPr id="65" name="直接箭头连接符 64"/>
            <p:cNvCxnSpPr>
              <a:endCxn id="64" idx="1"/>
            </p:cNvCxnSpPr>
            <p:nvPr/>
          </p:nvCxnSpPr>
          <p:spPr>
            <a:xfrm>
              <a:off x="2195736" y="2296130"/>
              <a:ext cx="1481710" cy="1"/>
            </a:xfrm>
            <a:prstGeom prst="straightConnector1">
              <a:avLst/>
            </a:prstGeom>
            <a:ln>
              <a:solidFill>
                <a:srgbClr val="006E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65"/>
            <p:cNvSpPr/>
            <p:nvPr/>
          </p:nvSpPr>
          <p:spPr>
            <a:xfrm>
              <a:off x="2088210" y="1882616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55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3840502" cy="449093"/>
            <a:chOff x="299380" y="311228"/>
            <a:chExt cx="3840502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Servlet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工作示意图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760321"/>
            <a:ext cx="6895436" cy="424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9380" y="311228"/>
            <a:ext cx="5190721" cy="449093"/>
            <a:chOff x="299380" y="311228"/>
            <a:chExt cx="5190721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4682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Web MVC</a:t>
              </a:r>
              <a:r>
                <a:rPr lang="zh-CN" altLang="en-US" sz="2000" spc="90" dirty="0" smtClean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工作示意图</a:t>
              </a:r>
              <a:endParaRPr lang="en-US" altLang="zh-CN" sz="20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99380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143" y="392899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23" name="组合 22"/>
          <p:cNvGrpSpPr/>
          <p:nvPr/>
        </p:nvGrpSpPr>
        <p:grpSpPr>
          <a:xfrm>
            <a:off x="283676" y="909078"/>
            <a:ext cx="8536795" cy="3966928"/>
            <a:chOff x="283676" y="909078"/>
            <a:chExt cx="8536795" cy="3966928"/>
          </a:xfrm>
        </p:grpSpPr>
        <p:sp>
          <p:nvSpPr>
            <p:cNvPr id="3" name="矩形 2"/>
            <p:cNvSpPr/>
            <p:nvPr/>
          </p:nvSpPr>
          <p:spPr>
            <a:xfrm>
              <a:off x="3131840" y="1864085"/>
              <a:ext cx="1656184" cy="864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前端控制器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err="1" smtClean="0">
                  <a:solidFill>
                    <a:srgbClr val="005000"/>
                  </a:solidFill>
                </a:rPr>
                <a:t>DispactherServlet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88224" y="1864085"/>
              <a:ext cx="1656184" cy="86409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5000"/>
                  </a:solidFill>
                </a:rPr>
                <a:t>资源</a:t>
              </a:r>
              <a:r>
                <a:rPr lang="zh-CN" altLang="en-US" sz="1600" dirty="0" smtClean="0">
                  <a:solidFill>
                    <a:srgbClr val="005000"/>
                  </a:solidFill>
                </a:rPr>
                <a:t>控制器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C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ontroller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588224" y="4024325"/>
              <a:ext cx="1656184" cy="547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模型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M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odel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05126" y="3124988"/>
              <a:ext cx="982419" cy="5025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rgbClr val="005000"/>
                  </a:solidFill>
                </a:rPr>
                <a:t>业务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Service</a:t>
              </a:r>
            </a:p>
          </p:txBody>
        </p:sp>
        <p:sp>
          <p:nvSpPr>
            <p:cNvPr id="4" name="下箭头 3"/>
            <p:cNvSpPr/>
            <p:nvPr/>
          </p:nvSpPr>
          <p:spPr>
            <a:xfrm>
              <a:off x="7884368" y="2728181"/>
              <a:ext cx="144016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下箭头 13"/>
            <p:cNvSpPr/>
            <p:nvPr/>
          </p:nvSpPr>
          <p:spPr>
            <a:xfrm rot="10800000">
              <a:off x="6808862" y="2728180"/>
              <a:ext cx="139402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下箭头 14"/>
            <p:cNvSpPr/>
            <p:nvPr/>
          </p:nvSpPr>
          <p:spPr>
            <a:xfrm rot="5400000">
              <a:off x="5625533" y="1624710"/>
              <a:ext cx="125182" cy="1800199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022051" y="2349981"/>
              <a:ext cx="1476164" cy="34965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solidFill>
                    <a:srgbClr val="005000"/>
                  </a:solidFill>
                </a:rPr>
                <a:t>ModelAndView</a:t>
              </a:r>
              <a:endParaRPr lang="en-US" sz="1600" dirty="0" smtClean="0">
                <a:solidFill>
                  <a:srgbClr val="005000"/>
                </a:solidFill>
              </a:endParaRPr>
            </a:p>
          </p:txBody>
        </p:sp>
        <p:sp>
          <p:nvSpPr>
            <p:cNvPr id="17" name="下箭头 16"/>
            <p:cNvSpPr/>
            <p:nvPr/>
          </p:nvSpPr>
          <p:spPr>
            <a:xfrm rot="16200000">
              <a:off x="5612650" y="1156550"/>
              <a:ext cx="141709" cy="1790958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3122600" y="4024323"/>
              <a:ext cx="1656184" cy="5298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rgbClr val="005000"/>
                  </a:solidFill>
                </a:rPr>
                <a:t>视图</a:t>
              </a:r>
              <a:endParaRPr lang="en-US" altLang="zh-CN" sz="1600" dirty="0" smtClean="0">
                <a:solidFill>
                  <a:srgbClr val="005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V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iew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19" name="下箭头 18"/>
            <p:cNvSpPr/>
            <p:nvPr/>
          </p:nvSpPr>
          <p:spPr>
            <a:xfrm>
              <a:off x="4506628" y="2720462"/>
              <a:ext cx="144016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下箭头 19"/>
            <p:cNvSpPr/>
            <p:nvPr/>
          </p:nvSpPr>
          <p:spPr>
            <a:xfrm rot="10800000">
              <a:off x="3282486" y="2714429"/>
              <a:ext cx="139402" cy="1296143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426924" y="3131035"/>
              <a:ext cx="769466" cy="349653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Model</a:t>
              </a:r>
              <a:endParaRPr lang="en-US" sz="1600" dirty="0" smtClean="0">
                <a:solidFill>
                  <a:srgbClr val="005000"/>
                </a:solidFill>
              </a:endParaRPr>
            </a:p>
          </p:txBody>
        </p:sp>
        <p:sp>
          <p:nvSpPr>
            <p:cNvPr id="24" name="下箭头 23"/>
            <p:cNvSpPr/>
            <p:nvPr/>
          </p:nvSpPr>
          <p:spPr>
            <a:xfrm rot="16200000">
              <a:off x="2692641" y="1683685"/>
              <a:ext cx="133991" cy="744404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下箭头 24"/>
            <p:cNvSpPr/>
            <p:nvPr/>
          </p:nvSpPr>
          <p:spPr>
            <a:xfrm rot="5400000">
              <a:off x="2690391" y="2145955"/>
              <a:ext cx="138491" cy="74440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6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546776" y="1722376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1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490101" y="1722376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2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173407" y="3255688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3</a:t>
              </a:r>
            </a:p>
          </p:txBody>
        </p:sp>
        <p:sp>
          <p:nvSpPr>
            <p:cNvPr id="29" name="椭圆 28"/>
            <p:cNvSpPr/>
            <p:nvPr/>
          </p:nvSpPr>
          <p:spPr>
            <a:xfrm>
              <a:off x="6408204" y="3246853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4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493021" y="2763644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5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2828600" y="3176462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6E00"/>
                  </a:solidFill>
                </a:rPr>
                <a:t>7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2544858" y="2640548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8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4013656" y="3176462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6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676" y="2089680"/>
              <a:ext cx="412903" cy="412903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403648" y="912323"/>
              <a:ext cx="7416823" cy="3963683"/>
            </a:xfrm>
            <a:prstGeom prst="rect">
              <a:avLst/>
            </a:prstGeom>
            <a:noFill/>
            <a:ln>
              <a:solidFill>
                <a:srgbClr val="006E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98656" y="909078"/>
              <a:ext cx="1146202" cy="474515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Web</a:t>
              </a:r>
              <a:r>
                <a:rPr lang="zh-CN" altLang="en-US" sz="1600" dirty="0" smtClean="0">
                  <a:solidFill>
                    <a:srgbClr val="005000"/>
                  </a:solidFill>
                </a:rPr>
                <a:t>容器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98656" y="1933003"/>
              <a:ext cx="978146" cy="726259"/>
            </a:xfrm>
            <a:prstGeom prst="rect">
              <a:avLst/>
            </a:prstGeom>
            <a:noFill/>
            <a:ln w="3175">
              <a:solidFill>
                <a:srgbClr val="006E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5000"/>
                  </a:solidFill>
                </a:rPr>
                <a:t>C</a:t>
              </a:r>
              <a:r>
                <a:rPr lang="en-US" altLang="zh-CN" sz="1600" dirty="0" smtClean="0">
                  <a:solidFill>
                    <a:srgbClr val="005000"/>
                  </a:solidFill>
                </a:rPr>
                <a:t>ontext</a:t>
              </a:r>
            </a:p>
            <a:p>
              <a:pPr algn="ctr"/>
              <a:r>
                <a:rPr lang="en-US" altLang="zh-CN" sz="1600" dirty="0" smtClean="0">
                  <a:solidFill>
                    <a:srgbClr val="005000"/>
                  </a:solidFill>
                </a:rPr>
                <a:t>Servlet Mapping</a:t>
              </a:r>
              <a:endParaRPr lang="en-US" sz="1600" dirty="0">
                <a:solidFill>
                  <a:srgbClr val="005000"/>
                </a:solidFill>
              </a:endParaRPr>
            </a:p>
          </p:txBody>
        </p:sp>
        <p:cxnSp>
          <p:nvCxnSpPr>
            <p:cNvPr id="9" name="直接箭头连接符 8"/>
            <p:cNvCxnSpPr>
              <a:stCxn id="26" idx="3"/>
              <a:endCxn id="37" idx="1"/>
            </p:cNvCxnSpPr>
            <p:nvPr/>
          </p:nvCxnSpPr>
          <p:spPr>
            <a:xfrm>
              <a:off x="696579" y="2296132"/>
              <a:ext cx="702077" cy="1"/>
            </a:xfrm>
            <a:prstGeom prst="straightConnector1">
              <a:avLst/>
            </a:prstGeom>
            <a:ln>
              <a:solidFill>
                <a:srgbClr val="006E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869585" y="1980690"/>
              <a:ext cx="360040" cy="258798"/>
            </a:xfrm>
            <a:prstGeom prst="ellipse">
              <a:avLst/>
            </a:prstGeom>
            <a:noFill/>
            <a:ln>
              <a:solidFill>
                <a:srgbClr val="006E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21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99F055-A1C5-4C14-B852-CF28B45796A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BF0ADC-478E-4AF2-B163-6C688B256D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67C777-ABE1-48E9-9E8F-C5CE6A1BB7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11207</TotalTime>
  <Words>584</Words>
  <Application>Microsoft Office PowerPoint</Application>
  <PresentationFormat>全屏显示(16:9)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Adobe 楷体 Std R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草绿卡通PPT模板</dc:title>
  <dc:creator>百度软件管理</dc:creator>
  <cp:keywords>百度软件管理，为您精挑细选，悉心推荐。</cp:keywords>
  <cp:lastModifiedBy>吴少明</cp:lastModifiedBy>
  <cp:revision>302</cp:revision>
  <dcterms:created xsi:type="dcterms:W3CDTF">2014-07-24T08:00:37Z</dcterms:created>
  <dcterms:modified xsi:type="dcterms:W3CDTF">2018-04-17T00:48:20Z</dcterms:modified>
  <cp:category>PowerPoint 模板</cp:category>
</cp:coreProperties>
</file>